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4503" r:id="rId2"/>
  </p:sldMasterIdLst>
  <p:notesMasterIdLst>
    <p:notesMasterId r:id="rId12"/>
  </p:notesMasterIdLst>
  <p:handoutMasterIdLst>
    <p:handoutMasterId r:id="rId13"/>
  </p:handoutMasterIdLst>
  <p:sldIdLst>
    <p:sldId id="256" r:id="rId3"/>
    <p:sldId id="314" r:id="rId4"/>
    <p:sldId id="300" r:id="rId5"/>
    <p:sldId id="319" r:id="rId6"/>
    <p:sldId id="303" r:id="rId7"/>
    <p:sldId id="304" r:id="rId8"/>
    <p:sldId id="305" r:id="rId9"/>
    <p:sldId id="315" r:id="rId10"/>
    <p:sldId id="320" r:id="rId11"/>
  </p:sldIdLst>
  <p:sldSz cx="9144000" cy="6858000" type="screen4x3"/>
  <p:notesSz cx="7102475" cy="102346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Times New Roman" pitchFamily="18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Times New Roman" pitchFamily="18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Times New Roman" pitchFamily="18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Times New Roman" pitchFamily="18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Times New Roman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Times New Roman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Times New Roman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Times New Roman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Times New Roman" pitchFamily="18" charset="0"/>
        <a:ea typeface="ＭＳ Ｐゴシック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3FC49478-B3F4-4FB6-A98C-ED91DF7C2A3A}">
          <p14:sldIdLst>
            <p14:sldId id="256"/>
            <p14:sldId id="314"/>
          </p14:sldIdLst>
        </p14:section>
        <p14:section name="Seção sem Título" id="{0F05A4E3-7AD3-4EC9-83DF-20C87D2916B9}">
          <p14:sldIdLst>
            <p14:sldId id="300"/>
            <p14:sldId id="319"/>
            <p14:sldId id="303"/>
            <p14:sldId id="304"/>
            <p14:sldId id="305"/>
            <p14:sldId id="315"/>
            <p14:sldId id="32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0">
          <p15:clr>
            <a:srgbClr val="A4A3A4"/>
          </p15:clr>
        </p15:guide>
        <p15:guide id="2" pos="209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33"/>
    <a:srgbClr val="99CCFF"/>
    <a:srgbClr val="FF254A"/>
    <a:srgbClr val="FFEF8B"/>
    <a:srgbClr val="BAEDFF"/>
    <a:srgbClr val="FF9B63"/>
    <a:srgbClr val="98FFBB"/>
    <a:srgbClr val="FFFFCC"/>
    <a:srgbClr val="FFE5E1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49" autoAdjust="0"/>
    <p:restoredTop sz="94799" autoAdjust="0"/>
  </p:normalViewPr>
  <p:slideViewPr>
    <p:cSldViewPr snapToGrid="0">
      <p:cViewPr>
        <p:scale>
          <a:sx n="77" d="100"/>
          <a:sy n="77" d="100"/>
        </p:scale>
        <p:origin x="-942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-1938" y="-114"/>
      </p:cViewPr>
      <p:guideLst>
        <p:guide orient="horz" pos="3070"/>
        <p:guide pos="209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429057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29059" name="Date Placeholder 429058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DD15DB1-65D5-40BC-91B8-06F36E08C3D2}" type="datetime1">
              <a:rPr lang="en-US"/>
              <a:pPr>
                <a:defRPr/>
              </a:pPr>
              <a:t>5/3/2016</a:t>
            </a:fld>
            <a:endParaRPr lang="en-US"/>
          </a:p>
        </p:txBody>
      </p:sp>
      <p:sp>
        <p:nvSpPr>
          <p:cNvPr id="400388" name="Rectangle 429059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29061" name="Slide Number Placeholder 429060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8163" cy="5111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7A970C46-A86E-428B-9396-C0C216782AD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18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ounded Rectangle 219137"/>
          <p:cNvSpPr>
            <a:spLocks noChangeArrowheads="1"/>
          </p:cNvSpPr>
          <p:nvPr/>
        </p:nvSpPr>
        <p:spPr bwMode="auto">
          <a:xfrm>
            <a:off x="0" y="0"/>
            <a:ext cx="7102475" cy="102346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0243" name="Rectangle 219138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8100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8" name="TextBox 219139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325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318732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ＭＳ Ｐゴシック" charset="0"/>
        <a:cs typeface="ＭＳ Ｐゴシック" charset="-128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ＭＳ Ｐゴシック" charset="-128"/>
        <a:cs typeface="ＭＳ Ｐゴシック" charset="-128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ＭＳ Ｐゴシック" charset="-128"/>
        <a:cs typeface="ＭＳ Ｐゴシック" charset="-128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ＭＳ Ｐゴシック" charset="-128"/>
        <a:cs typeface="ＭＳ Ｐゴシック" charset="-128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ＭＳ Ｐゴシック" charset="-128"/>
        <a:cs typeface="ＭＳ Ｐゴシック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1756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1756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1536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90500"/>
            <a:ext cx="3652838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11"/>
          <p:cNvSpPr>
            <a:spLocks noChangeArrowheads="1"/>
          </p:cNvSpPr>
          <p:nvPr userDrawn="1"/>
        </p:nvSpPr>
        <p:spPr bwMode="auto">
          <a:xfrm>
            <a:off x="3187700" y="5778500"/>
            <a:ext cx="2832100" cy="977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  <p:sp>
        <p:nvSpPr>
          <p:cNvPr id="6" name="Retângulo 12"/>
          <p:cNvSpPr>
            <a:spLocks noChangeArrowheads="1"/>
          </p:cNvSpPr>
          <p:nvPr userDrawn="1"/>
        </p:nvSpPr>
        <p:spPr bwMode="auto">
          <a:xfrm>
            <a:off x="6184900" y="177800"/>
            <a:ext cx="2832100" cy="977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 userDrawn="1"/>
        </p:nvSpPr>
        <p:spPr bwMode="auto">
          <a:xfrm>
            <a:off x="504825" y="6054268"/>
            <a:ext cx="8135938" cy="170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>
            <a:lvl1pPr marL="342900" indent="-342900"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1pPr>
            <a:lvl2pPr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marL="0" lvl="1" algn="ctr">
              <a:spcBef>
                <a:spcPts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pt-BR" sz="1400" b="1" dirty="0" smtClean="0">
                <a:latin typeface="Tahoma" pitchFamily="34" charset="0"/>
              </a:rPr>
              <a:t>Grupo de Teleinformática e Automação – GTA/UFRJ</a:t>
            </a:r>
          </a:p>
          <a:p>
            <a:pPr marL="0" lvl="1" algn="ctr">
              <a:spcBef>
                <a:spcPts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pt-BR" sz="1400" b="1" dirty="0" smtClean="0">
                <a:latin typeface="Tahoma" pitchFamily="34" charset="0"/>
              </a:rPr>
              <a:t>Programa de Engenharia Elétrica - PEE/COPPE/UFRJ</a:t>
            </a:r>
          </a:p>
          <a:p>
            <a:pPr marL="0" lvl="1" algn="ctr">
              <a:spcBef>
                <a:spcPts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pt-BR" sz="1400" b="1" dirty="0" smtClean="0">
                <a:latin typeface="Tahoma" pitchFamily="34" charset="0"/>
              </a:rPr>
              <a:t>Universidade Federal do Rio de Janeiro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130425"/>
            <a:ext cx="8839200" cy="1470025"/>
          </a:xfrm>
        </p:spPr>
        <p:txBody>
          <a:bodyPr rtlCol="0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tlCol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020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441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976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773238"/>
            <a:ext cx="4170363" cy="482282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73238"/>
            <a:ext cx="4171950" cy="482282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7515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636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032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294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128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8982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506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773238"/>
            <a:ext cx="4170363" cy="4822825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73238"/>
            <a:ext cx="4171950" cy="4822825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0320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6894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773238"/>
            <a:ext cx="4170363" cy="4822825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6613" y="1773238"/>
            <a:ext cx="4171950" cy="4822825"/>
          </a:xfrm>
        </p:spPr>
        <p:txBody>
          <a:bodyPr rtlCol="0"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91966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773238"/>
            <a:ext cx="4170363" cy="4822825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773238"/>
            <a:ext cx="4171950" cy="2335212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6613" y="4260850"/>
            <a:ext cx="4171950" cy="2335213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5868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1536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90500"/>
            <a:ext cx="3652838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11"/>
          <p:cNvSpPr>
            <a:spLocks noChangeArrowheads="1"/>
          </p:cNvSpPr>
          <p:nvPr userDrawn="1"/>
        </p:nvSpPr>
        <p:spPr bwMode="auto">
          <a:xfrm>
            <a:off x="3187700" y="5778500"/>
            <a:ext cx="2832100" cy="977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  <p:sp>
        <p:nvSpPr>
          <p:cNvPr id="6" name="Retângulo 12"/>
          <p:cNvSpPr>
            <a:spLocks noChangeArrowheads="1"/>
          </p:cNvSpPr>
          <p:nvPr userDrawn="1"/>
        </p:nvSpPr>
        <p:spPr bwMode="auto">
          <a:xfrm>
            <a:off x="6184900" y="177800"/>
            <a:ext cx="2832100" cy="977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 userDrawn="1"/>
        </p:nvSpPr>
        <p:spPr bwMode="auto">
          <a:xfrm>
            <a:off x="504825" y="5880100"/>
            <a:ext cx="8135938" cy="170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>
            <a:lvl1pPr marL="342900" indent="-342900"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1pPr>
            <a:lvl2pPr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defTabSz="449263" eaLnBrk="0" hangingPunct="0"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marL="0" lvl="1" algn="ctr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pt-BR" sz="1200" smtClean="0">
              <a:latin typeface="Tahoma" pitchFamily="34" charset="0"/>
            </a:endParaRPr>
          </a:p>
          <a:p>
            <a:pPr marL="0" lvl="1" algn="ctr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pt-BR" sz="1200" b="1" smtClean="0">
                <a:latin typeface="Tahoma" pitchFamily="34" charset="0"/>
              </a:rPr>
              <a:t>Programa de Engenharia Elétrica - PEE/COPPE/UFRJ</a:t>
            </a:r>
          </a:p>
          <a:p>
            <a:pPr marL="0" lvl="1" algn="ctr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pt-BR" sz="1600" smtClean="0">
                <a:latin typeface="Tahoma" pitchFamily="34" charset="0"/>
              </a:rPr>
              <a:t>Universidade Federal do Rio de Janeiro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130425"/>
            <a:ext cx="8839200" cy="1470025"/>
          </a:xfrm>
        </p:spPr>
        <p:txBody>
          <a:bodyPr rtlCol="0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tlCol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95297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132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7011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773238"/>
            <a:ext cx="4170363" cy="482282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73238"/>
            <a:ext cx="4171950" cy="482282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2195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1367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2629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283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014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2977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2800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773238"/>
            <a:ext cx="4170363" cy="4822825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73238"/>
            <a:ext cx="4171950" cy="4822825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7052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75020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773238"/>
            <a:ext cx="4170363" cy="4822825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6613" y="1773238"/>
            <a:ext cx="4171950" cy="4822825"/>
          </a:xfrm>
        </p:spPr>
        <p:txBody>
          <a:bodyPr rtlCol="0"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34712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773238"/>
            <a:ext cx="4170363" cy="4822825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773238"/>
            <a:ext cx="4171950" cy="2335212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6613" y="4260850"/>
            <a:ext cx="4171950" cy="2335213"/>
          </a:xfrm>
        </p:spPr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5365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309688"/>
            <a:ext cx="9144000" cy="246062"/>
            <a:chOff x="0" y="825"/>
            <a:chExt cx="5782" cy="155"/>
          </a:xfrm>
        </p:grpSpPr>
        <p:sp>
          <p:nvSpPr>
            <p:cNvPr id="1032" name="Rounded Rectangle 14340"/>
            <p:cNvSpPr>
              <a:spLocks noChangeArrowheads="1"/>
            </p:cNvSpPr>
            <p:nvPr/>
          </p:nvSpPr>
          <p:spPr bwMode="auto">
            <a:xfrm>
              <a:off x="0" y="825"/>
              <a:ext cx="5783" cy="72"/>
            </a:xfrm>
            <a:prstGeom prst="roundRect">
              <a:avLst>
                <a:gd name="adj" fmla="val 1389"/>
              </a:avLst>
            </a:prstGeom>
            <a:gradFill rotWithShape="0">
              <a:gsLst>
                <a:gs pos="0">
                  <a:srgbClr val="3333CC"/>
                </a:gs>
                <a:gs pos="100000">
                  <a:srgbClr val="17175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1033" name="Rounded Rectangle 14341"/>
            <p:cNvSpPr>
              <a:spLocks noChangeArrowheads="1"/>
            </p:cNvSpPr>
            <p:nvPr/>
          </p:nvSpPr>
          <p:spPr bwMode="auto">
            <a:xfrm>
              <a:off x="0" y="957"/>
              <a:ext cx="5783" cy="24"/>
            </a:xfrm>
            <a:prstGeom prst="roundRect">
              <a:avLst>
                <a:gd name="adj" fmla="val 4167"/>
              </a:avLst>
            </a:prstGeom>
            <a:gradFill rotWithShape="0"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</p:grpSp>
      <p:sp>
        <p:nvSpPr>
          <p:cNvPr id="1027" name="Rectangle 14338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614680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143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773238"/>
            <a:ext cx="8494713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6389" name="TextBox 14342"/>
          <p:cNvSpPr txBox="1">
            <a:spLocks noChangeArrowheads="1"/>
          </p:cNvSpPr>
          <p:nvPr/>
        </p:nvSpPr>
        <p:spPr bwMode="auto">
          <a:xfrm>
            <a:off x="4346575" y="6408738"/>
            <a:ext cx="45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defRPr/>
            </a:pPr>
            <a:fld id="{DB203CC6-1CD7-4BD6-9179-EBF98AA0C883}" type="slidenum">
              <a:rPr lang="en-US" sz="1800" b="1" smtClean="0">
                <a:solidFill>
                  <a:srgbClr val="C0C0C0"/>
                </a:solidFill>
              </a:rPr>
              <a:pPr algn="ctr">
                <a:defRPr/>
              </a:pPr>
              <a:t>‹nº›</a:t>
            </a:fld>
            <a:endParaRPr lang="en-US" sz="1800" b="1" smtClean="0">
              <a:solidFill>
                <a:srgbClr val="C0C0C0"/>
              </a:solidFill>
            </a:endParaRPr>
          </a:p>
        </p:txBody>
      </p:sp>
      <p:pic>
        <p:nvPicPr>
          <p:cNvPr id="1030" name="Rectangle 1536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355600"/>
            <a:ext cx="251777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2" descr="C:\Users\Djalma\Dropbox\@Agenda\Coppe 50 Anos - principal-600dpi.jp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688" y="6089650"/>
            <a:ext cx="14287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02" r:id="rId1"/>
    <p:sldLayoutId id="2147484489" r:id="rId2"/>
    <p:sldLayoutId id="2147484490" r:id="rId3"/>
    <p:sldLayoutId id="2147484491" r:id="rId4"/>
    <p:sldLayoutId id="2147484492" r:id="rId5"/>
    <p:sldLayoutId id="2147484493" r:id="rId6"/>
    <p:sldLayoutId id="2147484494" r:id="rId7"/>
    <p:sldLayoutId id="2147484495" r:id="rId8"/>
    <p:sldLayoutId id="2147484496" r:id="rId9"/>
    <p:sldLayoutId id="2147484497" r:id="rId10"/>
    <p:sldLayoutId id="2147484498" r:id="rId11"/>
    <p:sldLayoutId id="2147484499" r:id="rId12"/>
    <p:sldLayoutId id="2147484500" r:id="rId13"/>
    <p:sldLayoutId id="2147484501" r:id="rId14"/>
  </p:sldLayoutIdLst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+mj-lt"/>
          <a:ea typeface="ＭＳ Ｐゴシック" charset="0"/>
          <a:cs typeface="ＭＳ Ｐゴシック" charset="-128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Tahoma"/>
          <a:ea typeface="ＭＳ Ｐゴシック" charset="0"/>
          <a:cs typeface="ＭＳ Ｐゴシック" charset="-128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Tahoma"/>
          <a:ea typeface="ＭＳ Ｐゴシック" charset="0"/>
          <a:cs typeface="ＭＳ Ｐゴシック" charset="-128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Tahoma"/>
          <a:ea typeface="ＭＳ Ｐゴシック" charset="0"/>
          <a:cs typeface="ＭＳ Ｐゴシック" charset="-128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Tahoma"/>
          <a:ea typeface="ＭＳ Ｐゴシック" charset="0"/>
          <a:cs typeface="ＭＳ Ｐゴシック" charset="-128"/>
        </a:defRPr>
      </a:lvl5pPr>
      <a:lvl6pPr marL="457200" algn="l" defTabSz="449263" fontAlgn="base">
        <a:spcBef>
          <a:spcPct val="0"/>
        </a:spcBef>
        <a:spcAft>
          <a:spcPct val="0"/>
        </a:spcAft>
        <a:buClr>
          <a:srgbClr val="CC0000">
            <a:alpha val="100000"/>
          </a:srgbClr>
        </a:buClr>
        <a:buSzPct val="100000"/>
        <a:buFont typeface="Arial"/>
        <a:defRPr sz="3600">
          <a:solidFill>
            <a:srgbClr val="CC0000">
              <a:alpha val="100000"/>
            </a:srgbClr>
          </a:solidFill>
          <a:latin typeface="Tahoma"/>
        </a:defRPr>
      </a:lvl6pPr>
      <a:lvl7pPr marL="914400" algn="l" defTabSz="449263" fontAlgn="base">
        <a:spcBef>
          <a:spcPct val="0"/>
        </a:spcBef>
        <a:spcAft>
          <a:spcPct val="0"/>
        </a:spcAft>
        <a:buClr>
          <a:srgbClr val="CC0000">
            <a:alpha val="100000"/>
          </a:srgbClr>
        </a:buClr>
        <a:buSzPct val="100000"/>
        <a:buFont typeface="Arial"/>
        <a:defRPr sz="3600">
          <a:solidFill>
            <a:srgbClr val="CC0000">
              <a:alpha val="100000"/>
            </a:srgbClr>
          </a:solidFill>
          <a:latin typeface="Tahoma"/>
        </a:defRPr>
      </a:lvl7pPr>
      <a:lvl8pPr marL="1371600" algn="l" defTabSz="449263" fontAlgn="base">
        <a:spcBef>
          <a:spcPct val="0"/>
        </a:spcBef>
        <a:spcAft>
          <a:spcPct val="0"/>
        </a:spcAft>
        <a:buClr>
          <a:srgbClr val="CC0000">
            <a:alpha val="100000"/>
          </a:srgbClr>
        </a:buClr>
        <a:buSzPct val="100000"/>
        <a:buFont typeface="Arial"/>
        <a:defRPr sz="3600">
          <a:solidFill>
            <a:srgbClr val="CC0000">
              <a:alpha val="100000"/>
            </a:srgbClr>
          </a:solidFill>
          <a:latin typeface="Tahoma"/>
        </a:defRPr>
      </a:lvl8pPr>
      <a:lvl9pPr marL="1828800" algn="l" defTabSz="449263" fontAlgn="base">
        <a:spcBef>
          <a:spcPct val="0"/>
        </a:spcBef>
        <a:spcAft>
          <a:spcPct val="0"/>
        </a:spcAft>
        <a:buClr>
          <a:srgbClr val="CC0000">
            <a:alpha val="100000"/>
          </a:srgbClr>
        </a:buClr>
        <a:buSzPct val="100000"/>
        <a:buFont typeface="Arial"/>
        <a:defRPr sz="3600">
          <a:solidFill>
            <a:srgbClr val="CC0000">
              <a:alpha val="100000"/>
            </a:srgbClr>
          </a:solidFill>
          <a:latin typeface="Tahoma"/>
        </a:defRPr>
      </a:lvl9pPr>
    </p:titleStyle>
    <p:bodyStyle>
      <a:lvl1pPr marL="342900" indent="-342900" algn="l" defTabSz="-13873163" rtl="0" eaLnBrk="0" fontAlgn="base" hangingPunct="0">
        <a:spcBef>
          <a:spcPts val="588"/>
        </a:spcBef>
        <a:spcAft>
          <a:spcPct val="0"/>
        </a:spcAft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2950" indent="-285750" algn="l" defTabSz="-13873163" rtl="0" eaLnBrk="0" fontAlgn="base" hangingPunct="0">
        <a:spcBef>
          <a:spcPts val="538"/>
        </a:spcBef>
        <a:spcAft>
          <a:spcPct val="0"/>
        </a:spcAft>
        <a:buSzPct val="100000"/>
        <a:buFont typeface="Arial" charset="0"/>
        <a:buChar char="–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2pPr>
      <a:lvl3pPr marL="1143000" indent="-228600" algn="l" defTabSz="-13873163" rtl="0" eaLnBrk="0" fontAlgn="base" hangingPunct="0">
        <a:spcBef>
          <a:spcPts val="488"/>
        </a:spcBef>
        <a:spcAft>
          <a:spcPct val="0"/>
        </a:spcAft>
        <a:buSzPct val="100000"/>
        <a:buFont typeface="Arial" charset="0"/>
        <a:buChar char="•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1600200" indent="-228600" algn="l" defTabSz="-13873163" rtl="0" eaLnBrk="0" fontAlgn="base" hangingPunct="0">
        <a:spcBef>
          <a:spcPts val="438"/>
        </a:spcBef>
        <a:spcAft>
          <a:spcPct val="0"/>
        </a:spcAft>
        <a:buSzPct val="100000"/>
        <a:buFont typeface="Tahoma" pitchFamily="34" charset="0"/>
        <a:buChar char="−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4pPr>
      <a:lvl5pPr marL="2057400" indent="-228600" algn="l" defTabSz="-13873163" rtl="0" eaLnBrk="0" fontAlgn="base" hangingPunct="0">
        <a:spcBef>
          <a:spcPts val="388"/>
        </a:spcBef>
        <a:spcAft>
          <a:spcPct val="0"/>
        </a:spcAft>
        <a:buSzPct val="100000"/>
        <a:buFont typeface="Arial" charset="0"/>
        <a:buChar char="•"/>
        <a:defRPr sz="16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5pPr>
      <a:lvl6pPr marL="2514600" indent="-228600" algn="l" defTabSz="449263" fontAlgn="base">
        <a:spcBef>
          <a:spcPts val="388"/>
        </a:spcBef>
        <a:spcAft>
          <a:spcPct val="0"/>
        </a:spcAft>
        <a:buClr>
          <a:srgbClr val="3333CC">
            <a:alpha val="100000"/>
          </a:srgbClr>
        </a:buClr>
        <a:buSzPct val="100000"/>
        <a:buFont typeface="Arial"/>
        <a:buChar char="•"/>
        <a:defRPr sz="1600">
          <a:solidFill>
            <a:srgbClr val="3333CC">
              <a:alpha val="100000"/>
            </a:srgbClr>
          </a:solidFill>
          <a:latin typeface="+mn-lt"/>
        </a:defRPr>
      </a:lvl6pPr>
      <a:lvl7pPr marL="2971800" indent="-228600" algn="l" defTabSz="449263" fontAlgn="base">
        <a:spcBef>
          <a:spcPts val="388"/>
        </a:spcBef>
        <a:spcAft>
          <a:spcPct val="0"/>
        </a:spcAft>
        <a:buClr>
          <a:srgbClr val="3333CC">
            <a:alpha val="100000"/>
          </a:srgbClr>
        </a:buClr>
        <a:buSzPct val="100000"/>
        <a:buFont typeface="Arial"/>
        <a:buChar char="•"/>
        <a:defRPr sz="1600">
          <a:solidFill>
            <a:srgbClr val="3333CC">
              <a:alpha val="100000"/>
            </a:srgbClr>
          </a:solidFill>
          <a:latin typeface="+mn-lt"/>
        </a:defRPr>
      </a:lvl7pPr>
      <a:lvl8pPr marL="3429000" indent="-228600" algn="l" defTabSz="449263" fontAlgn="base">
        <a:spcBef>
          <a:spcPts val="388"/>
        </a:spcBef>
        <a:spcAft>
          <a:spcPct val="0"/>
        </a:spcAft>
        <a:buClr>
          <a:srgbClr val="3333CC">
            <a:alpha val="100000"/>
          </a:srgbClr>
        </a:buClr>
        <a:buSzPct val="100000"/>
        <a:buFont typeface="Arial"/>
        <a:buChar char="•"/>
        <a:defRPr sz="1600">
          <a:solidFill>
            <a:srgbClr val="3333CC">
              <a:alpha val="100000"/>
            </a:srgbClr>
          </a:solidFill>
          <a:latin typeface="+mn-lt"/>
        </a:defRPr>
      </a:lvl8pPr>
      <a:lvl9pPr marL="3886200" indent="-228600" algn="l" defTabSz="449263" fontAlgn="base">
        <a:spcBef>
          <a:spcPts val="388"/>
        </a:spcBef>
        <a:spcAft>
          <a:spcPct val="0"/>
        </a:spcAft>
        <a:buClr>
          <a:srgbClr val="3333CC">
            <a:alpha val="100000"/>
          </a:srgbClr>
        </a:buClr>
        <a:buSzPct val="100000"/>
        <a:buFont typeface="Arial"/>
        <a:buChar char="•"/>
        <a:defRPr sz="1600">
          <a:solidFill>
            <a:srgbClr val="3333CC">
              <a:alpha val="100000"/>
            </a:srgbClr>
          </a:solidFill>
          <a:latin typeface="+mn-lt"/>
        </a:defRPr>
      </a:lvl9pPr>
    </p:bodyStyle>
    <p:otherStyle>
      <a:lvl1pPr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1pPr>
      <a:lvl2pPr marL="4572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2pPr>
      <a:lvl3pPr marL="9144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3pPr>
      <a:lvl4pPr marL="13716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4pPr>
      <a:lvl5pPr marL="18288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5pPr>
      <a:lvl6pPr marL="22860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6pPr>
      <a:lvl7pPr marL="27432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7pPr>
      <a:lvl8pPr marL="32004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8pPr>
      <a:lvl9pPr marL="36576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338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614680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143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773238"/>
            <a:ext cx="8494713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6389" name="TextBox 14342"/>
          <p:cNvSpPr txBox="1">
            <a:spLocks noChangeArrowheads="1"/>
          </p:cNvSpPr>
          <p:nvPr/>
        </p:nvSpPr>
        <p:spPr bwMode="auto">
          <a:xfrm>
            <a:off x="4346575" y="6408738"/>
            <a:ext cx="45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defRPr/>
            </a:pPr>
            <a:fld id="{DB203CC6-1CD7-4BD6-9179-EBF98AA0C883}" type="slidenum">
              <a:rPr lang="en-US" sz="1800" b="1" smtClean="0">
                <a:solidFill>
                  <a:srgbClr val="C0C0C0"/>
                </a:solidFill>
              </a:rPr>
              <a:pPr algn="ctr">
                <a:defRPr/>
              </a:pPr>
              <a:t>‹nº›</a:t>
            </a:fld>
            <a:endParaRPr lang="en-US" sz="1800" b="1" smtClean="0">
              <a:solidFill>
                <a:srgbClr val="C0C0C0"/>
              </a:solidFill>
            </a:endParaRPr>
          </a:p>
        </p:txBody>
      </p:sp>
      <p:pic>
        <p:nvPicPr>
          <p:cNvPr id="1030" name="Rectangle 1536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355600"/>
            <a:ext cx="251777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21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4" r:id="rId1"/>
    <p:sldLayoutId id="2147484505" r:id="rId2"/>
    <p:sldLayoutId id="2147484506" r:id="rId3"/>
    <p:sldLayoutId id="2147484507" r:id="rId4"/>
    <p:sldLayoutId id="2147484508" r:id="rId5"/>
    <p:sldLayoutId id="2147484509" r:id="rId6"/>
    <p:sldLayoutId id="2147484510" r:id="rId7"/>
    <p:sldLayoutId id="2147484511" r:id="rId8"/>
    <p:sldLayoutId id="2147484512" r:id="rId9"/>
    <p:sldLayoutId id="2147484513" r:id="rId10"/>
    <p:sldLayoutId id="2147484514" r:id="rId11"/>
    <p:sldLayoutId id="2147484515" r:id="rId12"/>
    <p:sldLayoutId id="2147484516" r:id="rId13"/>
    <p:sldLayoutId id="2147484517" r:id="rId14"/>
  </p:sldLayoutIdLst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+mj-lt"/>
          <a:ea typeface="ＭＳ Ｐゴシック" charset="0"/>
          <a:cs typeface="ＭＳ Ｐゴシック" charset="-128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Tahoma"/>
          <a:ea typeface="ＭＳ Ｐゴシック" charset="0"/>
          <a:cs typeface="ＭＳ Ｐゴシック" charset="-128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Tahoma"/>
          <a:ea typeface="ＭＳ Ｐゴシック" charset="0"/>
          <a:cs typeface="ＭＳ Ｐゴシック" charset="-128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Tahoma"/>
          <a:ea typeface="ＭＳ Ｐゴシック" charset="0"/>
          <a:cs typeface="ＭＳ Ｐゴシック" charset="-128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buClr>
          <a:srgbClr val="CC0000"/>
        </a:buClr>
        <a:buSzPct val="100000"/>
        <a:buFont typeface="Arial" charset="0"/>
        <a:defRPr sz="3600">
          <a:solidFill>
            <a:srgbClr val="CC0000"/>
          </a:solidFill>
          <a:latin typeface="Tahoma"/>
          <a:ea typeface="ＭＳ Ｐゴシック" charset="0"/>
          <a:cs typeface="ＭＳ Ｐゴシック" charset="-128"/>
        </a:defRPr>
      </a:lvl5pPr>
      <a:lvl6pPr marL="457200" algn="l" defTabSz="449263" fontAlgn="base">
        <a:spcBef>
          <a:spcPct val="0"/>
        </a:spcBef>
        <a:spcAft>
          <a:spcPct val="0"/>
        </a:spcAft>
        <a:buClr>
          <a:srgbClr val="CC0000">
            <a:alpha val="100000"/>
          </a:srgbClr>
        </a:buClr>
        <a:buSzPct val="100000"/>
        <a:buFont typeface="Arial"/>
        <a:defRPr sz="3600">
          <a:solidFill>
            <a:srgbClr val="CC0000">
              <a:alpha val="100000"/>
            </a:srgbClr>
          </a:solidFill>
          <a:latin typeface="Tahoma"/>
        </a:defRPr>
      </a:lvl6pPr>
      <a:lvl7pPr marL="914400" algn="l" defTabSz="449263" fontAlgn="base">
        <a:spcBef>
          <a:spcPct val="0"/>
        </a:spcBef>
        <a:spcAft>
          <a:spcPct val="0"/>
        </a:spcAft>
        <a:buClr>
          <a:srgbClr val="CC0000">
            <a:alpha val="100000"/>
          </a:srgbClr>
        </a:buClr>
        <a:buSzPct val="100000"/>
        <a:buFont typeface="Arial"/>
        <a:defRPr sz="3600">
          <a:solidFill>
            <a:srgbClr val="CC0000">
              <a:alpha val="100000"/>
            </a:srgbClr>
          </a:solidFill>
          <a:latin typeface="Tahoma"/>
        </a:defRPr>
      </a:lvl7pPr>
      <a:lvl8pPr marL="1371600" algn="l" defTabSz="449263" fontAlgn="base">
        <a:spcBef>
          <a:spcPct val="0"/>
        </a:spcBef>
        <a:spcAft>
          <a:spcPct val="0"/>
        </a:spcAft>
        <a:buClr>
          <a:srgbClr val="CC0000">
            <a:alpha val="100000"/>
          </a:srgbClr>
        </a:buClr>
        <a:buSzPct val="100000"/>
        <a:buFont typeface="Arial"/>
        <a:defRPr sz="3600">
          <a:solidFill>
            <a:srgbClr val="CC0000">
              <a:alpha val="100000"/>
            </a:srgbClr>
          </a:solidFill>
          <a:latin typeface="Tahoma"/>
        </a:defRPr>
      </a:lvl8pPr>
      <a:lvl9pPr marL="1828800" algn="l" defTabSz="449263" fontAlgn="base">
        <a:spcBef>
          <a:spcPct val="0"/>
        </a:spcBef>
        <a:spcAft>
          <a:spcPct val="0"/>
        </a:spcAft>
        <a:buClr>
          <a:srgbClr val="CC0000">
            <a:alpha val="100000"/>
          </a:srgbClr>
        </a:buClr>
        <a:buSzPct val="100000"/>
        <a:buFont typeface="Arial"/>
        <a:defRPr sz="3600">
          <a:solidFill>
            <a:srgbClr val="CC0000">
              <a:alpha val="100000"/>
            </a:srgbClr>
          </a:solidFill>
          <a:latin typeface="Tahoma"/>
        </a:defRPr>
      </a:lvl9pPr>
    </p:titleStyle>
    <p:bodyStyle>
      <a:lvl1pPr marL="342900" indent="-342900" algn="l" defTabSz="-13873163" rtl="0" eaLnBrk="0" fontAlgn="base" hangingPunct="0">
        <a:spcBef>
          <a:spcPts val="588"/>
        </a:spcBef>
        <a:spcAft>
          <a:spcPct val="0"/>
        </a:spcAft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2950" indent="-285750" algn="l" defTabSz="-13873163" rtl="0" eaLnBrk="0" fontAlgn="base" hangingPunct="0">
        <a:spcBef>
          <a:spcPts val="538"/>
        </a:spcBef>
        <a:spcAft>
          <a:spcPct val="0"/>
        </a:spcAft>
        <a:buSzPct val="100000"/>
        <a:buFont typeface="Arial" charset="0"/>
        <a:buChar char="–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2pPr>
      <a:lvl3pPr marL="1143000" indent="-228600" algn="l" defTabSz="-13873163" rtl="0" eaLnBrk="0" fontAlgn="base" hangingPunct="0">
        <a:spcBef>
          <a:spcPts val="488"/>
        </a:spcBef>
        <a:spcAft>
          <a:spcPct val="0"/>
        </a:spcAft>
        <a:buSzPct val="100000"/>
        <a:buFont typeface="Arial" charset="0"/>
        <a:buChar char="•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1600200" indent="-228600" algn="l" defTabSz="-13873163" rtl="0" eaLnBrk="0" fontAlgn="base" hangingPunct="0">
        <a:spcBef>
          <a:spcPts val="438"/>
        </a:spcBef>
        <a:spcAft>
          <a:spcPct val="0"/>
        </a:spcAft>
        <a:buSzPct val="100000"/>
        <a:buFont typeface="Tahoma" pitchFamily="34" charset="0"/>
        <a:buChar char="−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4pPr>
      <a:lvl5pPr marL="2057400" indent="-228600" algn="l" defTabSz="-13873163" rtl="0" eaLnBrk="0" fontAlgn="base" hangingPunct="0">
        <a:spcBef>
          <a:spcPts val="388"/>
        </a:spcBef>
        <a:spcAft>
          <a:spcPct val="0"/>
        </a:spcAft>
        <a:buSzPct val="100000"/>
        <a:buFont typeface="Arial" charset="0"/>
        <a:buChar char="•"/>
        <a:defRPr sz="16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5pPr>
      <a:lvl6pPr marL="2514600" indent="-228600" algn="l" defTabSz="449263" fontAlgn="base">
        <a:spcBef>
          <a:spcPts val="388"/>
        </a:spcBef>
        <a:spcAft>
          <a:spcPct val="0"/>
        </a:spcAft>
        <a:buClr>
          <a:srgbClr val="3333CC">
            <a:alpha val="100000"/>
          </a:srgbClr>
        </a:buClr>
        <a:buSzPct val="100000"/>
        <a:buFont typeface="Arial"/>
        <a:buChar char="•"/>
        <a:defRPr sz="1600">
          <a:solidFill>
            <a:srgbClr val="3333CC">
              <a:alpha val="100000"/>
            </a:srgbClr>
          </a:solidFill>
          <a:latin typeface="+mn-lt"/>
        </a:defRPr>
      </a:lvl6pPr>
      <a:lvl7pPr marL="2971800" indent="-228600" algn="l" defTabSz="449263" fontAlgn="base">
        <a:spcBef>
          <a:spcPts val="388"/>
        </a:spcBef>
        <a:spcAft>
          <a:spcPct val="0"/>
        </a:spcAft>
        <a:buClr>
          <a:srgbClr val="3333CC">
            <a:alpha val="100000"/>
          </a:srgbClr>
        </a:buClr>
        <a:buSzPct val="100000"/>
        <a:buFont typeface="Arial"/>
        <a:buChar char="•"/>
        <a:defRPr sz="1600">
          <a:solidFill>
            <a:srgbClr val="3333CC">
              <a:alpha val="100000"/>
            </a:srgbClr>
          </a:solidFill>
          <a:latin typeface="+mn-lt"/>
        </a:defRPr>
      </a:lvl7pPr>
      <a:lvl8pPr marL="3429000" indent="-228600" algn="l" defTabSz="449263" fontAlgn="base">
        <a:spcBef>
          <a:spcPts val="388"/>
        </a:spcBef>
        <a:spcAft>
          <a:spcPct val="0"/>
        </a:spcAft>
        <a:buClr>
          <a:srgbClr val="3333CC">
            <a:alpha val="100000"/>
          </a:srgbClr>
        </a:buClr>
        <a:buSzPct val="100000"/>
        <a:buFont typeface="Arial"/>
        <a:buChar char="•"/>
        <a:defRPr sz="1600">
          <a:solidFill>
            <a:srgbClr val="3333CC">
              <a:alpha val="100000"/>
            </a:srgbClr>
          </a:solidFill>
          <a:latin typeface="+mn-lt"/>
        </a:defRPr>
      </a:lvl8pPr>
      <a:lvl9pPr marL="3886200" indent="-228600" algn="l" defTabSz="449263" fontAlgn="base">
        <a:spcBef>
          <a:spcPts val="388"/>
        </a:spcBef>
        <a:spcAft>
          <a:spcPct val="0"/>
        </a:spcAft>
        <a:buClr>
          <a:srgbClr val="3333CC">
            <a:alpha val="100000"/>
          </a:srgbClr>
        </a:buClr>
        <a:buSzPct val="100000"/>
        <a:buFont typeface="Arial"/>
        <a:buChar char="•"/>
        <a:defRPr sz="1600">
          <a:solidFill>
            <a:srgbClr val="3333CC">
              <a:alpha val="100000"/>
            </a:srgbClr>
          </a:solidFill>
          <a:latin typeface="+mn-lt"/>
        </a:defRPr>
      </a:lvl9pPr>
    </p:bodyStyle>
    <p:otherStyle>
      <a:lvl1pPr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1pPr>
      <a:lvl2pPr marL="4572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2pPr>
      <a:lvl3pPr marL="9144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3pPr>
      <a:lvl4pPr marL="13716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4pPr>
      <a:lvl5pPr marL="18288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5pPr>
      <a:lvl6pPr marL="22860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6pPr>
      <a:lvl7pPr marL="27432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7pPr>
      <a:lvl8pPr marL="32004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8pPr>
      <a:lvl9pPr marL="3657600" algn="l" eaLnBrk="0" fontAlgn="base" hangingPunct="0">
        <a:spcBef>
          <a:spcPct val="0"/>
        </a:spcBef>
        <a:spcAft>
          <a:spcPct val="0"/>
        </a:spcAft>
        <a:defRPr>
          <a:solidFill>
            <a:schemeClr val="tx1">
              <a:alpha val="100000"/>
            </a:schemeClr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Trabalho</a:t>
            </a:r>
            <a:r>
              <a:rPr lang="en-US" dirty="0" smtClean="0"/>
              <a:t> Final – v1 </a:t>
            </a:r>
            <a:r>
              <a:rPr lang="en-US" dirty="0" err="1"/>
              <a:t>P</a:t>
            </a:r>
            <a:r>
              <a:rPr lang="en-US" dirty="0" err="1" smtClean="0"/>
              <a:t>roposta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3829" y="3521676"/>
            <a:ext cx="8476342" cy="2117124"/>
          </a:xfrm>
        </p:spPr>
        <p:txBody>
          <a:bodyPr/>
          <a:lstStyle/>
          <a:p>
            <a:r>
              <a:rPr lang="en-US" dirty="0" smtClean="0"/>
              <a:t>Carlos Henrique de Oliveira </a:t>
            </a:r>
            <a:r>
              <a:rPr lang="en-US" dirty="0" err="1" smtClean="0"/>
              <a:t>Monteiro</a:t>
            </a:r>
            <a:r>
              <a:rPr lang="en-US" dirty="0" smtClean="0"/>
              <a:t> André</a:t>
            </a:r>
            <a:endParaRPr lang="pt-BR" noProof="0" dirty="0" smtClean="0"/>
          </a:p>
        </p:txBody>
      </p:sp>
    </p:spTree>
    <p:extLst>
      <p:ext uri="{BB962C8B-B14F-4D97-AF65-F5344CB8AC3E}">
        <p14:creationId xmlns:p14="http://schemas.microsoft.com/office/powerpoint/2010/main" val="64905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NFV – Network </a:t>
            </a:r>
            <a:r>
              <a:rPr lang="en-US" dirty="0" smtClean="0"/>
              <a:t>Functions</a:t>
            </a:r>
            <a:r>
              <a:rPr lang="pt-BR" dirty="0" smtClean="0"/>
              <a:t> </a:t>
            </a:r>
            <a:r>
              <a:rPr lang="en-US" dirty="0" smtClean="0"/>
              <a:t>Virtualization</a:t>
            </a:r>
          </a:p>
          <a:p>
            <a:pPr lvl="1"/>
            <a:r>
              <a:rPr lang="pt-BR" dirty="0" smtClean="0"/>
              <a:t>Iniciado em Outubro de 2012</a:t>
            </a:r>
          </a:p>
          <a:p>
            <a:pPr lvl="1"/>
            <a:r>
              <a:rPr lang="pt-BR" dirty="0" smtClean="0"/>
              <a:t>Coordenado pela ETSI - </a:t>
            </a:r>
            <a:r>
              <a:rPr lang="fr-FR" dirty="0" smtClean="0"/>
              <a:t>European </a:t>
            </a:r>
            <a:r>
              <a:rPr lang="fr-FR" dirty="0"/>
              <a:t>Telecommunications Standards Institute </a:t>
            </a:r>
            <a:endParaRPr lang="fr-FR" dirty="0" smtClean="0"/>
          </a:p>
          <a:p>
            <a:pPr lvl="1"/>
            <a:r>
              <a:rPr lang="fr-FR" dirty="0" smtClean="0"/>
              <a:t>Grande visibilidade nas empreas e universidades</a:t>
            </a:r>
          </a:p>
          <a:p>
            <a:pPr lvl="1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3873500" y="190500"/>
            <a:ext cx="212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493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defTabSz="-82550"/>
            <a:r>
              <a:rPr lang="pt-BR" noProof="0" dirty="0" smtClean="0"/>
              <a:t>Motivação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850" y="1773238"/>
            <a:ext cx="8494713" cy="3865562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Os desafios no processo de virtualização</a:t>
            </a:r>
          </a:p>
          <a:p>
            <a:r>
              <a:rPr lang="pt-BR" dirty="0" smtClean="0"/>
              <a:t>As dificuldades no gerenciamento dos serviços</a:t>
            </a:r>
          </a:p>
          <a:p>
            <a:r>
              <a:rPr lang="pt-BR" dirty="0" smtClean="0"/>
              <a:t>Comparação das diversas </a:t>
            </a:r>
            <a:r>
              <a:rPr lang="pt-BR" dirty="0" smtClean="0"/>
              <a:t>propostas do mercado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09914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defTabSz="-82550"/>
            <a:r>
              <a:rPr lang="pt-BR" noProof="0" dirty="0" smtClean="0"/>
              <a:t>Motivação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850" y="1773238"/>
            <a:ext cx="8494713" cy="3865562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/>
              <a:t>Os desafios no processo de virtualização</a:t>
            </a:r>
          </a:p>
          <a:p>
            <a:r>
              <a:rPr lang="pt-BR" dirty="0"/>
              <a:t>As dificuldades no gerenciamento dos serviços</a:t>
            </a:r>
          </a:p>
          <a:p>
            <a:r>
              <a:rPr lang="pt-BR" dirty="0" smtClean="0"/>
              <a:t>Comparação </a:t>
            </a:r>
            <a:r>
              <a:rPr lang="pt-BR" dirty="0"/>
              <a:t>das diversas propostas do mercado</a:t>
            </a:r>
          </a:p>
          <a:p>
            <a:endParaRPr lang="pt-BR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1186248" y="4470798"/>
            <a:ext cx="6783859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MANO – Management and Orchestration  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0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Estudar a camada de Gerenciamento e Orquestração</a:t>
            </a:r>
          </a:p>
          <a:p>
            <a:r>
              <a:rPr lang="pt-BR" dirty="0" smtClean="0"/>
              <a:t>Apresentar a estrutura básica</a:t>
            </a:r>
          </a:p>
          <a:p>
            <a:r>
              <a:rPr lang="pt-BR" dirty="0" smtClean="0"/>
              <a:t>Apresentar algumas arquiteturas existentes</a:t>
            </a:r>
          </a:p>
          <a:p>
            <a:r>
              <a:rPr lang="pt-BR" dirty="0" smtClean="0"/>
              <a:t>Classificar as arquiteturas</a:t>
            </a:r>
          </a:p>
          <a:p>
            <a:pPr lvl="1"/>
            <a:r>
              <a:rPr lang="pt-BR" dirty="0" smtClean="0"/>
              <a:t>Principais características</a:t>
            </a:r>
          </a:p>
          <a:p>
            <a:pPr lvl="1"/>
            <a:r>
              <a:rPr lang="pt-BR" dirty="0" smtClean="0"/>
              <a:t>Diferenças entre o modelo da ETSI</a:t>
            </a:r>
          </a:p>
          <a:p>
            <a:r>
              <a:rPr lang="pt-BR" dirty="0" smtClean="0"/>
              <a:t>Definir o status de cada projeto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55465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Levantamento Bibliográfico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006164"/>
              </p:ext>
            </p:extLst>
          </p:nvPr>
        </p:nvGraphicFramePr>
        <p:xfrm>
          <a:off x="113785" y="1773237"/>
          <a:ext cx="8943718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43"/>
                <a:gridCol w="3810294"/>
                <a:gridCol w="3496962"/>
                <a:gridCol w="1223319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#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Artigo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Autor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Obs.: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1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effectLst/>
                        </a:rPr>
                        <a:t>Network Functions </a:t>
                      </a:r>
                      <a:r>
                        <a:rPr lang="en-US" sz="1300" dirty="0" err="1" smtClean="0">
                          <a:effectLst/>
                        </a:rPr>
                        <a:t>Virtualisation</a:t>
                      </a:r>
                      <a:r>
                        <a:rPr lang="en-US" sz="1300" dirty="0" smtClean="0">
                          <a:effectLst/>
                        </a:rPr>
                        <a:t> </a:t>
                      </a:r>
                      <a:r>
                        <a:rPr lang="en-US" sz="1300" dirty="0" smtClean="0"/>
                        <a:t/>
                      </a:r>
                      <a:br>
                        <a:rPr lang="en-US" sz="1300" dirty="0" smtClean="0"/>
                      </a:br>
                      <a:r>
                        <a:rPr lang="en-US" sz="1300" dirty="0" smtClean="0">
                          <a:effectLst/>
                        </a:rPr>
                        <a:t>An Introduction, Benefits, Enablers, Challenges &amp; Call for Action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- Lido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pt-BR" sz="1300" dirty="0" smtClean="0"/>
                        <a:t>-</a:t>
                      </a:r>
                      <a:r>
                        <a:rPr lang="pt-BR" sz="1300" baseline="0" dirty="0" smtClean="0"/>
                        <a:t> </a:t>
                      </a:r>
                      <a:r>
                        <a:rPr lang="pt-BR" sz="1300" dirty="0" smtClean="0"/>
                        <a:t>Base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2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Network </a:t>
                      </a:r>
                      <a:r>
                        <a:rPr lang="en-US" sz="1300" dirty="0"/>
                        <a:t>Function Virtualization: State-of-the-art and Research Challenges.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effectLst/>
                        </a:rPr>
                        <a:t>R. </a:t>
                      </a:r>
                      <a:r>
                        <a:rPr lang="en-US" sz="1300" dirty="0" err="1" smtClean="0">
                          <a:effectLst/>
                        </a:rPr>
                        <a:t>Mijumbi</a:t>
                      </a:r>
                      <a:r>
                        <a:rPr lang="en-US" sz="1300" dirty="0" smtClean="0">
                          <a:effectLst/>
                        </a:rPr>
                        <a:t>, J. </a:t>
                      </a:r>
                      <a:r>
                        <a:rPr lang="en-US" sz="1300" dirty="0" err="1" smtClean="0">
                          <a:effectLst/>
                        </a:rPr>
                        <a:t>Serrat</a:t>
                      </a:r>
                      <a:r>
                        <a:rPr lang="en-US" sz="1300" dirty="0" smtClean="0">
                          <a:effectLst/>
                        </a:rPr>
                        <a:t>, J.L. </a:t>
                      </a:r>
                      <a:r>
                        <a:rPr lang="en-US" sz="1300" dirty="0" err="1" smtClean="0">
                          <a:effectLst/>
                        </a:rPr>
                        <a:t>Gorricho</a:t>
                      </a:r>
                      <a:r>
                        <a:rPr lang="en-US" sz="1300" dirty="0" smtClean="0">
                          <a:effectLst/>
                        </a:rPr>
                        <a:t>, N. </a:t>
                      </a:r>
                      <a:r>
                        <a:rPr lang="en-US" sz="1300" dirty="0" err="1" smtClean="0">
                          <a:effectLst/>
                        </a:rPr>
                        <a:t>Bouten</a:t>
                      </a:r>
                      <a:r>
                        <a:rPr lang="en-US" sz="1300" dirty="0" smtClean="0">
                          <a:effectLst/>
                        </a:rPr>
                        <a:t>, F. De </a:t>
                      </a:r>
                      <a:r>
                        <a:rPr lang="en-US" sz="1300" dirty="0" err="1" smtClean="0">
                          <a:effectLst/>
                        </a:rPr>
                        <a:t>Turck</a:t>
                      </a:r>
                      <a:r>
                        <a:rPr lang="en-US" sz="1300" dirty="0" smtClean="0">
                          <a:effectLst/>
                        </a:rPr>
                        <a:t> and R. </a:t>
                      </a:r>
                      <a:r>
                        <a:rPr lang="en-US" sz="1300" dirty="0" err="1" smtClean="0">
                          <a:effectLst/>
                        </a:rPr>
                        <a:t>Boutaba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- Lido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3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ClickOS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/>
                        <a:t>and the Art of Network Function Virtualization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effectLst/>
                        </a:rPr>
                        <a:t>Joao Martins, Mohamed Ahmed, </a:t>
                      </a:r>
                      <a:r>
                        <a:rPr lang="en-US" sz="1300" dirty="0" err="1" smtClean="0">
                          <a:effectLst/>
                        </a:rPr>
                        <a:t>Costin</a:t>
                      </a:r>
                      <a:r>
                        <a:rPr lang="en-US" sz="1300" dirty="0" smtClean="0">
                          <a:effectLst/>
                        </a:rPr>
                        <a:t> </a:t>
                      </a:r>
                      <a:r>
                        <a:rPr lang="en-US" sz="1300" dirty="0" err="1" smtClean="0">
                          <a:effectLst/>
                        </a:rPr>
                        <a:t>Raiciu</a:t>
                      </a:r>
                      <a:r>
                        <a:rPr lang="en-US" sz="1300" dirty="0" smtClean="0">
                          <a:effectLst/>
                        </a:rPr>
                        <a:t>, Vladimir </a:t>
                      </a:r>
                      <a:r>
                        <a:rPr lang="en-US" sz="1300" dirty="0" err="1" smtClean="0">
                          <a:effectLst/>
                        </a:rPr>
                        <a:t>Olteanu</a:t>
                      </a:r>
                      <a:r>
                        <a:rPr lang="en-US" sz="1300" dirty="0" smtClean="0">
                          <a:effectLst/>
                        </a:rPr>
                        <a:t>, </a:t>
                      </a:r>
                      <a:r>
                        <a:rPr lang="en-US" sz="1300" dirty="0" err="1" smtClean="0">
                          <a:effectLst/>
                        </a:rPr>
                        <a:t>Michio</a:t>
                      </a:r>
                      <a:r>
                        <a:rPr lang="en-US" sz="1300" dirty="0" smtClean="0">
                          <a:effectLst/>
                        </a:rPr>
                        <a:t> Honda, Roberto </a:t>
                      </a:r>
                      <a:r>
                        <a:rPr lang="en-US" sz="1300" dirty="0" err="1" smtClean="0">
                          <a:effectLst/>
                        </a:rPr>
                        <a:t>Bifulco</a:t>
                      </a:r>
                      <a:r>
                        <a:rPr lang="en-US" sz="1300" dirty="0" smtClean="0">
                          <a:effectLst/>
                        </a:rPr>
                        <a:t> e Felipe </a:t>
                      </a:r>
                      <a:r>
                        <a:rPr lang="en-US" sz="1300" dirty="0" err="1" smtClean="0">
                          <a:effectLst/>
                        </a:rPr>
                        <a:t>Huici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- Analisando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4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Requirements </a:t>
                      </a:r>
                      <a:r>
                        <a:rPr lang="en-US" sz="1300" dirty="0"/>
                        <a:t>and design of flexible NFV network infrastructure node leveraging SDN/</a:t>
                      </a:r>
                      <a:r>
                        <a:rPr lang="en-US" sz="1300" dirty="0" err="1"/>
                        <a:t>OpenFlow</a:t>
                      </a:r>
                      <a:endParaRPr 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ffectLst/>
                        </a:rPr>
                        <a:t>H. </a:t>
                      </a:r>
                      <a:r>
                        <a:rPr lang="en-US" sz="1400" dirty="0" err="1" smtClean="0">
                          <a:effectLst/>
                        </a:rPr>
                        <a:t>Masutani</a:t>
                      </a:r>
                      <a:r>
                        <a:rPr lang="en-US" sz="1400" dirty="0" smtClean="0">
                          <a:effectLst/>
                        </a:rPr>
                        <a:t>, Y. Nakajima, T. Kinoshita, T. </a:t>
                      </a:r>
                      <a:r>
                        <a:rPr lang="en-US" sz="1400" dirty="0" err="1" smtClean="0">
                          <a:effectLst/>
                        </a:rPr>
                        <a:t>Hibi</a:t>
                      </a:r>
                      <a:r>
                        <a:rPr lang="en-US" sz="1400" dirty="0" smtClean="0">
                          <a:effectLst/>
                        </a:rPr>
                        <a:t>, H. Takahashi, K. </a:t>
                      </a:r>
                      <a:r>
                        <a:rPr lang="en-US" sz="1400" dirty="0" err="1" smtClean="0">
                          <a:effectLst/>
                        </a:rPr>
                        <a:t>Obana</a:t>
                      </a:r>
                      <a:r>
                        <a:rPr lang="en-US" sz="1400" dirty="0" smtClean="0">
                          <a:effectLst/>
                        </a:rPr>
                        <a:t>, K. Shimano e M. Fukui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dirty="0" smtClean="0"/>
                        <a:t>- Analisando</a:t>
                      </a:r>
                      <a:endParaRPr lang="en-US" sz="1300" dirty="0" smtClean="0"/>
                    </a:p>
                    <a:p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5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effectLst/>
                        </a:rPr>
                        <a:t>Management and Orchestration Challenges in Network Function Virtualization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ffectLst/>
                        </a:rPr>
                        <a:t>Rashid </a:t>
                      </a:r>
                      <a:r>
                        <a:rPr lang="en-US" sz="1400" dirty="0" err="1" smtClean="0">
                          <a:effectLst/>
                        </a:rPr>
                        <a:t>Mijumbi</a:t>
                      </a:r>
                      <a:r>
                        <a:rPr lang="en-US" sz="1400" dirty="0" smtClean="0">
                          <a:effectLst/>
                        </a:rPr>
                        <a:t>, Joan </a:t>
                      </a:r>
                      <a:r>
                        <a:rPr lang="en-US" sz="1400" dirty="0" err="1" smtClean="0">
                          <a:effectLst/>
                        </a:rPr>
                        <a:t>Serrat</a:t>
                      </a:r>
                      <a:r>
                        <a:rPr lang="en-US" sz="1400" dirty="0" smtClean="0">
                          <a:effectLst/>
                        </a:rPr>
                        <a:t>, Juan-Luis </a:t>
                      </a:r>
                      <a:r>
                        <a:rPr lang="en-US" sz="1400" dirty="0" err="1" smtClean="0">
                          <a:effectLst/>
                        </a:rPr>
                        <a:t>Gorricho</a:t>
                      </a:r>
                      <a:r>
                        <a:rPr lang="en-US" sz="1400" dirty="0" smtClean="0">
                          <a:effectLst/>
                        </a:rPr>
                        <a:t>, Steven </a:t>
                      </a:r>
                      <a:r>
                        <a:rPr lang="en-US" sz="1400" dirty="0" err="1" smtClean="0">
                          <a:effectLst/>
                        </a:rPr>
                        <a:t>Latre</a:t>
                      </a:r>
                      <a:r>
                        <a:rPr lang="en-US" sz="1400" dirty="0" smtClean="0">
                          <a:effectLst/>
                        </a:rPr>
                        <a:t>, </a:t>
                      </a:r>
                      <a:r>
                        <a:rPr lang="en-US" sz="1400" dirty="0" err="1" smtClean="0">
                          <a:effectLst/>
                        </a:rPr>
                        <a:t>Marinos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Charalambides</a:t>
                      </a:r>
                      <a:r>
                        <a:rPr lang="en-US" sz="1400" dirty="0" smtClean="0">
                          <a:effectLst/>
                        </a:rPr>
                        <a:t> e Diego Lopez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- Selecionado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6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Demystifying </a:t>
                      </a:r>
                      <a:r>
                        <a:rPr lang="en-US" sz="1300" dirty="0"/>
                        <a:t>NFV in Carrier Networks: A Definitive Guide to Successful Migrations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ffectLst/>
                        </a:rPr>
                        <a:t>Pierre Lynch, Michael </a:t>
                      </a:r>
                      <a:r>
                        <a:rPr lang="en-US" sz="1400" dirty="0" err="1" smtClean="0">
                          <a:effectLst/>
                        </a:rPr>
                        <a:t>Haugh</a:t>
                      </a:r>
                      <a:r>
                        <a:rPr lang="en-US" sz="1400" dirty="0" smtClean="0">
                          <a:effectLst/>
                        </a:rPr>
                        <a:t>, Liza Kurtz, &amp; Joseph </a:t>
                      </a:r>
                      <a:r>
                        <a:rPr lang="en-US" sz="1400" dirty="0" err="1" smtClean="0">
                          <a:effectLst/>
                        </a:rPr>
                        <a:t>Zeto</a:t>
                      </a:r>
                      <a:r>
                        <a:rPr lang="en-US" sz="1400" dirty="0" smtClean="0">
                          <a:effectLst/>
                        </a:rPr>
                        <a:t>.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dirty="0" smtClean="0"/>
                        <a:t>- Selecionado</a:t>
                      </a:r>
                      <a:endParaRPr lang="en-US" sz="13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300" dirty="0" smtClean="0"/>
                        <a:t>7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300" dirty="0" smtClean="0">
                          <a:effectLst/>
                        </a:rPr>
                        <a:t>NFV: Os benefícios e os desafios que acompanham o processo de virtualização de funções de rede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effectLst/>
                        </a:rPr>
                        <a:t>Luís</a:t>
                      </a:r>
                      <a:r>
                        <a:rPr lang="en-US" sz="1400" dirty="0" smtClean="0">
                          <a:effectLst/>
                        </a:rPr>
                        <a:t> Minoru Shibata, Julian Nakasone, Lucas </a:t>
                      </a:r>
                      <a:r>
                        <a:rPr lang="en-US" sz="1400" dirty="0" err="1" smtClean="0">
                          <a:effectLst/>
                        </a:rPr>
                        <a:t>Pinz</a:t>
                      </a:r>
                      <a:r>
                        <a:rPr lang="en-US" sz="1400" dirty="0" smtClean="0">
                          <a:effectLst/>
                        </a:rPr>
                        <a:t>, Fabio Hashimoto, </a:t>
                      </a:r>
                      <a:r>
                        <a:rPr lang="en-US" sz="1400" dirty="0" err="1" smtClean="0">
                          <a:effectLst/>
                        </a:rPr>
                        <a:t>Cleber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García</a:t>
                      </a:r>
                      <a:r>
                        <a:rPr lang="en-US" sz="1400" dirty="0" smtClean="0">
                          <a:effectLst/>
                        </a:rPr>
                        <a:t>, Amanda </a:t>
                      </a:r>
                      <a:r>
                        <a:rPr lang="en-US" sz="1400" dirty="0" err="1" smtClean="0">
                          <a:effectLst/>
                        </a:rPr>
                        <a:t>Espindola</a:t>
                      </a:r>
                      <a:r>
                        <a:rPr lang="en-US" sz="1400" dirty="0" smtClean="0">
                          <a:effectLst/>
                        </a:rPr>
                        <a:t>, Edson </a:t>
                      </a:r>
                      <a:r>
                        <a:rPr lang="en-US" sz="1400" dirty="0" err="1" smtClean="0">
                          <a:effectLst/>
                        </a:rPr>
                        <a:t>Soares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dirty="0" smtClean="0"/>
                        <a:t>- Selecionado</a:t>
                      </a:r>
                      <a:endParaRPr lang="en-US" sz="13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849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Arquiteturas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CloudNFV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ExperiaSphere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OPNFV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OpenMANO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HPE </a:t>
            </a:r>
            <a:r>
              <a:rPr lang="en-US" dirty="0" err="1" smtClean="0"/>
              <a:t>OpenNFV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CloudBand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Cisco </a:t>
            </a:r>
            <a:r>
              <a:rPr lang="en-US" dirty="0"/>
              <a:t>ESP and Open Network </a:t>
            </a:r>
            <a:r>
              <a:rPr lang="en-US" dirty="0" smtClean="0"/>
              <a:t>Strategy*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Orange </a:t>
            </a:r>
            <a:r>
              <a:rPr lang="en-US" dirty="0"/>
              <a:t>NFV </a:t>
            </a:r>
            <a:r>
              <a:rPr lang="en-US" dirty="0" smtClean="0"/>
              <a:t>**</a:t>
            </a:r>
          </a:p>
        </p:txBody>
      </p:sp>
      <p:sp>
        <p:nvSpPr>
          <p:cNvPr id="4" name="Retângulo 3"/>
          <p:cNvSpPr/>
          <p:nvPr/>
        </p:nvSpPr>
        <p:spPr>
          <a:xfrm>
            <a:off x="4905632" y="1595735"/>
            <a:ext cx="411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dirty="0" smtClean="0"/>
              <a:t>* </a:t>
            </a:r>
            <a:r>
              <a:rPr lang="en-US" dirty="0"/>
              <a:t>NFV e SDN da Cisco</a:t>
            </a:r>
          </a:p>
          <a:p>
            <a:pPr marL="0" indent="0">
              <a:buNone/>
            </a:pPr>
            <a:r>
              <a:rPr lang="en-US" dirty="0"/>
              <a:t>** </a:t>
            </a:r>
            <a:r>
              <a:rPr lang="en-US" dirty="0" err="1"/>
              <a:t>Verificar</a:t>
            </a:r>
            <a:r>
              <a:rPr lang="en-US" dirty="0"/>
              <a:t> se é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proposta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0605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Títulos Sugeridos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Desafios no Gerenciamento e Orquestração das Funções de Redes Virtualizadas 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NFV</a:t>
            </a:r>
            <a:r>
              <a:rPr lang="pt-BR" dirty="0"/>
              <a:t>: Desafios no Gerenciamento e </a:t>
            </a:r>
            <a:r>
              <a:rPr lang="pt-BR" dirty="0" smtClean="0"/>
              <a:t>Orquestração</a:t>
            </a:r>
          </a:p>
          <a:p>
            <a:endParaRPr lang="pt-BR" dirty="0" smtClean="0"/>
          </a:p>
          <a:p>
            <a:r>
              <a:rPr lang="pt-BR" dirty="0" smtClean="0"/>
              <a:t>Comparativo </a:t>
            </a:r>
            <a:r>
              <a:rPr lang="pt-BR" dirty="0"/>
              <a:t>entre Arquiteturas NFV </a:t>
            </a:r>
            <a:r>
              <a:rPr lang="pt-BR" dirty="0" smtClean="0"/>
              <a:t>MANO</a:t>
            </a:r>
          </a:p>
          <a:p>
            <a:endParaRPr lang="pt-BR" dirty="0"/>
          </a:p>
          <a:p>
            <a:r>
              <a:rPr lang="pt-BR" dirty="0" smtClean="0"/>
              <a:t>Comparativo entre 8 Arquiteturas NFV MANO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7586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Trabalho</a:t>
            </a:r>
            <a:r>
              <a:rPr lang="en-US" dirty="0"/>
              <a:t> Final – v1 </a:t>
            </a:r>
            <a:r>
              <a:rPr lang="en-US" dirty="0" err="1"/>
              <a:t>Proposta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3829" y="3521676"/>
            <a:ext cx="8476342" cy="2117124"/>
          </a:xfrm>
        </p:spPr>
        <p:txBody>
          <a:bodyPr/>
          <a:lstStyle/>
          <a:p>
            <a:r>
              <a:rPr lang="en-US" dirty="0" smtClean="0"/>
              <a:t>Carlos Henrique de Oliveira </a:t>
            </a:r>
            <a:r>
              <a:rPr lang="en-US" dirty="0" err="1" smtClean="0"/>
              <a:t>Monteiro</a:t>
            </a:r>
            <a:r>
              <a:rPr lang="en-US" dirty="0" smtClean="0"/>
              <a:t> André</a:t>
            </a:r>
            <a:endParaRPr lang="pt-BR" noProof="0" dirty="0" smtClean="0"/>
          </a:p>
        </p:txBody>
      </p:sp>
    </p:spTree>
    <p:extLst>
      <p:ext uri="{BB962C8B-B14F-4D97-AF65-F5344CB8AC3E}">
        <p14:creationId xmlns:p14="http://schemas.microsoft.com/office/powerpoint/2010/main" val="187689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bseg2005-v4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sbseg2005-v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CCC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anchor="ctr" compatLnSpc="1"/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None/>
          <a:tabLst/>
          <a:defRPr kumimoji="0" lang="en-GB" sz="1800" b="0" i="0" u="none" strike="noStrike" baseline="0">
            <a:solidFill>
              <a:srgbClr val="000000">
                <a:alpha val="100000"/>
              </a:srgbClr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CCC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anchor="ctr" compatLnSpc="1"/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None/>
          <a:tabLst/>
          <a:defRPr kumimoji="0" lang="en-GB" sz="1800" b="0" i="0" u="none" strike="noStrike" baseline="0">
            <a:solidFill>
              <a:srgbClr val="000000">
                <a:alpha val="100000"/>
              </a:srgbClr>
            </a:solidFill>
            <a:effectLst/>
            <a:latin typeface="Times New Roman"/>
          </a:defRPr>
        </a:defPPr>
      </a:lstStyle>
    </a:lnDef>
  </a:objectDefaults>
  <a:extraClrSchemeLst>
    <a:extraClrScheme>
      <a:clrScheme name="sbseg2005-v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seg2005-v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seg2005-v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33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33CC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66FF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bseg2005-v4">
  <a:themeElements>
    <a:clrScheme name="sbseg2005-v4 1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66FF"/>
      </a:hlink>
      <a:folHlink>
        <a:srgbClr val="3333CC"/>
      </a:folHlink>
    </a:clrScheme>
    <a:fontScheme name="sbseg2005-v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CCC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anchor="ctr" compatLnSpc="1"/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None/>
          <a:tabLst/>
          <a:defRPr kumimoji="0" lang="en-GB" sz="1800" b="0" i="0" u="none" strike="noStrike" baseline="0">
            <a:solidFill>
              <a:srgbClr val="000000">
                <a:alpha val="100000"/>
              </a:srgbClr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CCC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anchor="ctr" compatLnSpc="1"/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None/>
          <a:tabLst/>
          <a:defRPr kumimoji="0" lang="en-GB" sz="1800" b="0" i="0" u="none" strike="noStrike" baseline="0">
            <a:solidFill>
              <a:srgbClr val="000000">
                <a:alpha val="100000"/>
              </a:srgbClr>
            </a:solidFill>
            <a:effectLst/>
            <a:latin typeface="Times New Roman"/>
          </a:defRPr>
        </a:defPPr>
      </a:lstStyle>
    </a:lnDef>
  </a:objectDefaults>
  <a:extraClrSchemeLst>
    <a:extraClrScheme>
      <a:clrScheme name="sbseg2005-v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seg2005-v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seg2005-v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33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33CC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seg2005-v4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66FF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29630</TotalTime>
  <Words>389</Words>
  <Application>Microsoft Office PowerPoint</Application>
  <PresentationFormat>Apresentação na tela (4:3)</PresentationFormat>
  <Paragraphs>81</Paragraphs>
  <Slides>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9</vt:i4>
      </vt:variant>
    </vt:vector>
  </HeadingPairs>
  <TitlesOfParts>
    <vt:vector size="11" baseType="lpstr">
      <vt:lpstr>sbseg2005-v4</vt:lpstr>
      <vt:lpstr>1_sbseg2005-v4</vt:lpstr>
      <vt:lpstr>Trabalho Final – v1 Proposta</vt:lpstr>
      <vt:lpstr>Tema</vt:lpstr>
      <vt:lpstr>Motivação</vt:lpstr>
      <vt:lpstr>Motivação</vt:lpstr>
      <vt:lpstr>Proposta</vt:lpstr>
      <vt:lpstr>Levantamento Bibliográfico</vt:lpstr>
      <vt:lpstr>Arquiteturas</vt:lpstr>
      <vt:lpstr>Títulos Sugeridos</vt:lpstr>
      <vt:lpstr>Trabalho Final – v1 Proposta</vt:lpstr>
    </vt:vector>
  </TitlesOfParts>
  <Company>GTA - COPPE/UFRJ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RADIUS</dc:title>
  <dc:creator>Hugo Eiji Tibana Carvalho</dc:creator>
  <cp:lastModifiedBy>carlos</cp:lastModifiedBy>
  <cp:revision>2008</cp:revision>
  <dcterms:modified xsi:type="dcterms:W3CDTF">2016-05-03T19:40:05Z</dcterms:modified>
</cp:coreProperties>
</file>